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7DB1A-44DB-91E8-54BB-9D3EDDD10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E74051-EFDF-B67E-43F1-E31D760D4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20EE7-D958-10C6-A612-E780A87F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B7560-CA86-C81B-31F7-F483BCDF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74196B-6E69-9AF2-D73F-8536A57C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50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2AA51-EE57-BCEB-AB03-DF835DFC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AA58C7-FB35-8993-6E46-DC295EFFA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13734F-6755-D500-B180-E43CB57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858C90-633C-92A0-2E20-A059A953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5383A3-2324-0332-C9DC-75E70BE1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6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E798478-BDB8-8B73-8B9D-E4C48FB6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96D474-E32F-7AC9-D7FC-99ED8CDC2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7DC5B-325F-1D71-3CD7-48973B10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AAC32C-1948-3A66-4C4F-32C8ECDD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8557A4-1766-FE1D-75F1-FA76A713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1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EDCF1-8D46-9F45-4684-7501F0A0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3106ED-BC51-F7A4-89C7-442091735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16C27F-1DDA-6638-F754-BEA5DC15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12966C-2641-3DF9-B93C-FFDD246C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F4C0F-3F94-0092-9CE0-F14D75AB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86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EA698-ED4B-C0C8-FB6A-B5FDF00A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16206E-019E-86E8-C921-C0D780B02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9488BF-F3A5-D6DF-5E41-0A7C0906F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706542-38FC-3F13-D0F7-492373CF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4B5639-B39A-66C1-E12F-19AF47C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72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FCCF1-3B09-D613-9A30-548CEB92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97B85-F177-058E-CA11-425A97FE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9A8F0B-4F1D-3F88-A435-3AD8E9213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6D0194-C84C-95F8-0F82-4B3628A9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64A368-9E43-50AA-4695-D2C7FA9B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527456-8F05-E45E-C052-ACD5029B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5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CBB1D-9DDF-CDA0-82D5-B9E8CA2A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50FB7C-4102-B6B1-B357-D3BEE0DC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2176A9-5718-6A0E-0C7D-AB3057298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51BA49-A898-081D-0309-1D35B530F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5F15AF-8750-1B0A-65E9-B0E90F7DD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E9303D-BFA7-60E9-2DFD-FD13F9ED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9CAF2E7-F3E3-A642-A85E-9FCB9C23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1FDB45-1EA0-5CB7-9BB2-6711674E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08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58040-9493-30D3-C239-36394C2F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AD40DE-D98E-AF41-96BB-F11A6370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E3034D-8F9E-6074-BD79-EDBA2BA3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6BAAFB-0E28-DBAF-6E7A-F8F970E3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91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C72DA8-5B11-C60F-6BC6-44BAF8FF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991415-39D9-EE4A-C85E-412F6B9E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E83446-1431-8F8E-9212-01437724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36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A310A-CE84-DD9C-42D1-4477F4C8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EF5539-6BAF-FF23-2547-AB85D790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ABDD1B-0576-2676-CB8E-FECFC8039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3738B1-7CC2-7AFF-DB33-00137093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41D926-9BFE-F005-9047-04E704CA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9D9627-EBA2-4C67-39F9-32BC26F9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09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69D5C-B9DB-06C0-36ED-911A341F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15E4C2-DEF7-4C6C-A0A6-2F28FC290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14D9F9-1821-B99F-3652-670B7E9D2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898A6-A7A7-23C5-C1D1-86EE5635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7D25B3-37F8-7E10-5427-1CB8FBC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8C8EE1-923C-BBC2-70B9-B764F07C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73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CC4172-E86C-2E6E-DC94-353396D1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01807-8AD1-314C-BAAE-8BACC9A9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000CF4-9A15-90DD-5AC0-F391A12AF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F01A37-5EB1-0646-B0C8-94B13E0DDCFF}" type="datetimeFigureOut">
              <a:rPr lang="de-DE" smtClean="0"/>
              <a:t>05.06.25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781A6D-7E63-9631-A043-FD9B983A8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181DCB-09BB-3439-4A89-74332B07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D491C3-CD84-DC42-A863-E0A0968C9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9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lzer-bier.de/html/stadtmau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derburg-damals.de/html/uelzen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elzener-presse.de/2025/05/27/sanierung-der-uelzener-stadtmauer-starte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derburg-damals.de/html/uelzen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elzener-presse.de/2025/05/27/sanierung-der-uelzener-stadtmauer-startet/" TargetMode="External"/><Relationship Id="rId2" Type="http://schemas.openxmlformats.org/officeDocument/2006/relationships/hyperlink" Target="https://www.uelzer-bier.de/html/stadtmauer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heideregion-uelzen.de/detail/id=65687979500571342e9e669c" TargetMode="External"/><Relationship Id="rId4" Type="http://schemas.openxmlformats.org/officeDocument/2006/relationships/hyperlink" Target="https://www.suderburg-damals.de/html/uelz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9309C-E089-4745-2754-90601EA9A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Stadtmauer Uelzens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90248B-C52F-1A28-AD27-2114C28D7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Schutz im Mittelalter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306321-070D-263F-62A8-C11FF391C4AF}"/>
              </a:ext>
            </a:extLst>
          </p:cNvPr>
          <p:cNvSpPr txBox="1"/>
          <p:nvPr/>
        </p:nvSpPr>
        <p:spPr>
          <a:xfrm>
            <a:off x="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05.06.2025</a:t>
            </a:r>
          </a:p>
        </p:txBody>
      </p:sp>
    </p:spTree>
    <p:extLst>
      <p:ext uri="{BB962C8B-B14F-4D97-AF65-F5344CB8AC3E}">
        <p14:creationId xmlns:p14="http://schemas.microsoft.com/office/powerpoint/2010/main" val="1308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751FB-8CA8-1876-C3EB-25BD5AE9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Grunddaten</a:t>
            </a:r>
          </a:p>
        </p:txBody>
      </p:sp>
      <p:sp>
        <p:nvSpPr>
          <p:cNvPr id="5" name="Erbauung: Die Stadtmauer von Uelzen wurde im 14. Jahrhundert errichtet, etwa um 1300–1350.…">
            <a:extLst>
              <a:ext uri="{FF2B5EF4-FFF2-40B4-BE49-F238E27FC236}">
                <a16:creationId xmlns:a16="http://schemas.microsoft.com/office/drawing/2014/main" id="{40F82A31-7C58-9E0A-8079-9A7810F4B6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55031"/>
            <a:ext cx="7360216" cy="4292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>
                <a:latin typeface="Calibri" panose="020F0502020204030204" pitchFamily="34" charset="0"/>
              </a:rPr>
              <a:t>Erbauung</a:t>
            </a:r>
            <a:r>
              <a:rPr sz="2400" dirty="0">
                <a:latin typeface="Calibri" panose="020F0502020204030204" pitchFamily="34" charset="0"/>
              </a:rPr>
              <a:t>: Die </a:t>
            </a:r>
            <a:r>
              <a:rPr sz="2400" dirty="0" err="1">
                <a:latin typeface="Calibri" panose="020F0502020204030204" pitchFamily="34" charset="0"/>
              </a:rPr>
              <a:t>Stadtmauer</a:t>
            </a:r>
            <a:r>
              <a:rPr sz="2400" dirty="0">
                <a:latin typeface="Calibri" panose="020F0502020204030204" pitchFamily="34" charset="0"/>
              </a:rPr>
              <a:t> von Uelzen </a:t>
            </a:r>
            <a:r>
              <a:rPr sz="2400" dirty="0" err="1">
                <a:latin typeface="Calibri" panose="020F0502020204030204" pitchFamily="34" charset="0"/>
              </a:rPr>
              <a:t>wurde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im</a:t>
            </a:r>
            <a:r>
              <a:rPr sz="2400" dirty="0">
                <a:latin typeface="Calibri" panose="020F0502020204030204" pitchFamily="34" charset="0"/>
              </a:rPr>
              <a:t> 14. </a:t>
            </a:r>
            <a:r>
              <a:rPr sz="2400" dirty="0" err="1">
                <a:latin typeface="Calibri" panose="020F0502020204030204" pitchFamily="34" charset="0"/>
              </a:rPr>
              <a:t>Jahrhundert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errichtet</a:t>
            </a:r>
            <a:r>
              <a:rPr sz="2400" dirty="0">
                <a:latin typeface="Calibri" panose="020F0502020204030204" pitchFamily="34" charset="0"/>
              </a:rPr>
              <a:t>, </a:t>
            </a:r>
            <a:r>
              <a:rPr sz="2400" dirty="0" err="1">
                <a:latin typeface="Calibri" panose="020F0502020204030204" pitchFamily="34" charset="0"/>
              </a:rPr>
              <a:t>etwa</a:t>
            </a:r>
            <a:r>
              <a:rPr sz="2400" dirty="0">
                <a:latin typeface="Calibri" panose="020F0502020204030204" pitchFamily="34" charset="0"/>
              </a:rPr>
              <a:t> um 1300–1350.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>
                <a:latin typeface="Calibri" panose="020F0502020204030204" pitchFamily="34" charset="0"/>
              </a:rPr>
              <a:t>Klosterziegelformat</a:t>
            </a:r>
            <a:endParaRPr sz="2400" dirty="0">
              <a:latin typeface="Calibri" panose="020F0502020204030204" pitchFamily="34" charset="0"/>
            </a:endParaRP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>
                <a:latin typeface="Calibri" panose="020F0502020204030204" pitchFamily="34" charset="0"/>
              </a:rPr>
              <a:t>Zweck</a:t>
            </a:r>
            <a:r>
              <a:rPr sz="2400" dirty="0">
                <a:latin typeface="Calibri" panose="020F0502020204030204" pitchFamily="34" charset="0"/>
              </a:rPr>
              <a:t>: </a:t>
            </a:r>
            <a:r>
              <a:rPr sz="2400" dirty="0" err="1">
                <a:latin typeface="Calibri" panose="020F0502020204030204" pitchFamily="34" charset="0"/>
              </a:rPr>
              <a:t>Schutz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vor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Feinden</a:t>
            </a:r>
            <a:r>
              <a:rPr sz="2400" dirty="0">
                <a:latin typeface="Calibri" panose="020F0502020204030204" pitchFamily="34" charset="0"/>
              </a:rPr>
              <a:t>, </a:t>
            </a:r>
            <a:r>
              <a:rPr sz="2400" dirty="0" err="1">
                <a:latin typeface="Calibri" panose="020F0502020204030204" pitchFamily="34" charset="0"/>
              </a:rPr>
              <a:t>Kontrolle</a:t>
            </a:r>
            <a:r>
              <a:rPr sz="2400" dirty="0">
                <a:latin typeface="Calibri" panose="020F0502020204030204" pitchFamily="34" charset="0"/>
              </a:rPr>
              <a:t> des </a:t>
            </a:r>
            <a:r>
              <a:rPr sz="2400" dirty="0" err="1">
                <a:latin typeface="Calibri" panose="020F0502020204030204" pitchFamily="34" charset="0"/>
              </a:rPr>
              <a:t>Zugangs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zur</a:t>
            </a:r>
            <a:r>
              <a:rPr sz="2400" dirty="0">
                <a:latin typeface="Calibri" panose="020F0502020204030204" pitchFamily="34" charset="0"/>
              </a:rPr>
              <a:t> Stadt, </a:t>
            </a:r>
            <a:r>
              <a:rPr sz="2400" dirty="0" err="1">
                <a:latin typeface="Calibri" panose="020F0502020204030204" pitchFamily="34" charset="0"/>
              </a:rPr>
              <a:t>sowie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zur</a:t>
            </a:r>
            <a:r>
              <a:rPr sz="2400" dirty="0">
                <a:latin typeface="Calibri" panose="020F0502020204030204" pitchFamily="34" charset="0"/>
              </a:rPr>
              <a:t> Demonstration </a:t>
            </a:r>
            <a:r>
              <a:rPr sz="2400" dirty="0" err="1">
                <a:latin typeface="Calibri" panose="020F0502020204030204" pitchFamily="34" charset="0"/>
              </a:rPr>
              <a:t>städtischer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Unabhängigkeit</a:t>
            </a:r>
            <a:r>
              <a:rPr sz="2400" dirty="0">
                <a:latin typeface="Calibri" panose="020F0502020204030204" pitchFamily="34" charset="0"/>
              </a:rPr>
              <a:t> und </a:t>
            </a:r>
            <a:r>
              <a:rPr sz="2400" dirty="0" err="1">
                <a:latin typeface="Calibri" panose="020F0502020204030204" pitchFamily="34" charset="0"/>
              </a:rPr>
              <a:t>Wehrhaftigkeit</a:t>
            </a:r>
            <a:r>
              <a:rPr sz="2400" dirty="0">
                <a:latin typeface="Calibri" panose="020F0502020204030204" pitchFamily="34" charset="0"/>
              </a:rPr>
              <a:t>.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>
                <a:latin typeface="Calibri" panose="020F0502020204030204" pitchFamily="34" charset="0"/>
              </a:rPr>
              <a:t>Material: </a:t>
            </a:r>
            <a:r>
              <a:rPr sz="2400" dirty="0" err="1">
                <a:latin typeface="Calibri" panose="020F0502020204030204" pitchFamily="34" charset="0"/>
              </a:rPr>
              <a:t>Hauptsächlich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aus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Backstein</a:t>
            </a:r>
            <a:r>
              <a:rPr sz="2400" dirty="0">
                <a:latin typeface="Calibri" panose="020F0502020204030204" pitchFamily="34" charset="0"/>
              </a:rPr>
              <a:t> – </a:t>
            </a:r>
            <a:r>
              <a:rPr sz="2400" dirty="0" err="1">
                <a:latin typeface="Calibri" panose="020F0502020204030204" pitchFamily="34" charset="0"/>
              </a:rPr>
              <a:t>typisch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für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Norddeutschland</a:t>
            </a:r>
            <a:r>
              <a:rPr sz="2400" dirty="0">
                <a:latin typeface="Calibri" panose="020F0502020204030204" pitchFamily="34" charset="0"/>
              </a:rPr>
              <a:t> in </a:t>
            </a:r>
            <a:r>
              <a:rPr sz="2400" dirty="0" err="1">
                <a:latin typeface="Calibri" panose="020F0502020204030204" pitchFamily="34" charset="0"/>
              </a:rPr>
              <a:t>der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Backsteingotik</a:t>
            </a:r>
            <a:r>
              <a:rPr sz="2400" dirty="0">
                <a:latin typeface="Calibri" panose="020F0502020204030204" pitchFamily="34" charset="0"/>
              </a:rPr>
              <a:t>.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>
                <a:latin typeface="Calibri" panose="020F0502020204030204" pitchFamily="34" charset="0"/>
              </a:rPr>
              <a:t>Länge</a:t>
            </a:r>
            <a:r>
              <a:rPr sz="2400" dirty="0">
                <a:latin typeface="Calibri" panose="020F0502020204030204" pitchFamily="34" charset="0"/>
              </a:rPr>
              <a:t>: </a:t>
            </a:r>
            <a:r>
              <a:rPr sz="2400" dirty="0" err="1">
                <a:latin typeface="Calibri" panose="020F0502020204030204" pitchFamily="34" charset="0"/>
              </a:rPr>
              <a:t>Ursprünglich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etwa</a:t>
            </a:r>
            <a:r>
              <a:rPr sz="2400" dirty="0">
                <a:latin typeface="Calibri" panose="020F0502020204030204" pitchFamily="34" charset="0"/>
              </a:rPr>
              <a:t> 1.345 meter lang, </a:t>
            </a:r>
            <a:r>
              <a:rPr sz="2400" dirty="0" err="1">
                <a:latin typeface="Calibri" panose="020F0502020204030204" pitchFamily="34" charset="0"/>
              </a:rPr>
              <a:t>sie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umschloss</a:t>
            </a:r>
            <a:r>
              <a:rPr sz="2400" dirty="0">
                <a:latin typeface="Calibri" panose="020F0502020204030204" pitchFamily="34" charset="0"/>
              </a:rPr>
              <a:t> die </a:t>
            </a:r>
            <a:r>
              <a:rPr sz="2400" dirty="0" err="1">
                <a:latin typeface="Calibri" panose="020F0502020204030204" pitchFamily="34" charset="0"/>
              </a:rPr>
              <a:t>Altstadt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vollständig</a:t>
            </a:r>
            <a:r>
              <a:rPr sz="2400" dirty="0">
                <a:latin typeface="Calibri" panose="020F0502020204030204" pitchFamily="34" charset="0"/>
              </a:rPr>
              <a:t>.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>
                <a:latin typeface="Calibri" panose="020F0502020204030204" pitchFamily="34" charset="0"/>
              </a:rPr>
              <a:t>Höhe</a:t>
            </a:r>
            <a:r>
              <a:rPr sz="2400" dirty="0">
                <a:latin typeface="Calibri" panose="020F0502020204030204" pitchFamily="34" charset="0"/>
              </a:rPr>
              <a:t>: 4,20m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>
                <a:latin typeface="Calibri" panose="020F0502020204030204" pitchFamily="34" charset="0"/>
              </a:rPr>
              <a:t>Wehranlage</a:t>
            </a:r>
            <a:r>
              <a:rPr sz="2400" dirty="0">
                <a:latin typeface="Calibri" panose="020F0502020204030204" pitchFamily="34" charset="0"/>
              </a:rPr>
              <a:t>: </a:t>
            </a:r>
            <a:r>
              <a:rPr sz="2400" dirty="0" err="1">
                <a:latin typeface="Calibri" panose="020F0502020204030204" pitchFamily="34" charset="0"/>
              </a:rPr>
              <a:t>Sie</a:t>
            </a:r>
            <a:r>
              <a:rPr sz="2400" dirty="0">
                <a:latin typeface="Calibri" panose="020F0502020204030204" pitchFamily="34" charset="0"/>
              </a:rPr>
              <a:t> war </a:t>
            </a:r>
            <a:r>
              <a:rPr sz="2400" dirty="0" err="1">
                <a:latin typeface="Calibri" panose="020F0502020204030204" pitchFamily="34" charset="0"/>
              </a:rPr>
              <a:t>mit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Wehrtürmen</a:t>
            </a:r>
            <a:r>
              <a:rPr sz="2400" dirty="0">
                <a:latin typeface="Calibri" panose="020F0502020204030204" pitchFamily="34" charset="0"/>
              </a:rPr>
              <a:t> und </a:t>
            </a:r>
            <a:r>
              <a:rPr sz="2400" dirty="0" err="1">
                <a:latin typeface="Calibri" panose="020F0502020204030204" pitchFamily="34" charset="0"/>
              </a:rPr>
              <a:t>mehreren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Stadttoren</a:t>
            </a:r>
            <a:r>
              <a:rPr sz="2400" dirty="0">
                <a:latin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</a:rPr>
              <a:t>ausgestattet</a:t>
            </a:r>
            <a:r>
              <a:rPr sz="2400" dirty="0">
                <a:latin typeface="Calibri" panose="020F0502020204030204" pitchFamily="34" charset="0"/>
              </a:rPr>
              <a:t>.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b="1" spc="0" baseline="1333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400" dirty="0" err="1">
                <a:latin typeface="Calibri" panose="020F0502020204030204" pitchFamily="34" charset="0"/>
              </a:rPr>
              <a:t>Ehemals</a:t>
            </a:r>
            <a:r>
              <a:rPr sz="2400" dirty="0">
                <a:latin typeface="Calibri" panose="020F0502020204030204" pitchFamily="34" charset="0"/>
              </a:rPr>
              <a:t> 3 </a:t>
            </a:r>
            <a:r>
              <a:rPr sz="2400" dirty="0" err="1">
                <a:latin typeface="Calibri" panose="020F0502020204030204" pitchFamily="34" charset="0"/>
              </a:rPr>
              <a:t>Stadtgräben</a:t>
            </a:r>
            <a:endParaRPr sz="2400" dirty="0">
              <a:latin typeface="Calibri" panose="020F0502020204030204" pitchFamily="34" charset="0"/>
            </a:endParaRPr>
          </a:p>
        </p:txBody>
      </p:sp>
      <p:pic>
        <p:nvPicPr>
          <p:cNvPr id="4" name="IMG_1513.jpeg" descr="IMG_1513.jpeg">
            <a:extLst>
              <a:ext uri="{FF2B5EF4-FFF2-40B4-BE49-F238E27FC236}">
                <a16:creationId xmlns:a16="http://schemas.microsoft.com/office/drawing/2014/main" id="{F8C2B73E-37F9-2181-4397-F4A14CAD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074" y="538170"/>
            <a:ext cx="5992036" cy="5992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G_1513.jpeg" descr="IMG_1513.jpeg">
            <a:extLst>
              <a:ext uri="{FF2B5EF4-FFF2-40B4-BE49-F238E27FC236}">
                <a16:creationId xmlns:a16="http://schemas.microsoft.com/office/drawing/2014/main" id="{2A7E7350-7A18-8DE3-6AE2-B38641BDC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474" y="690570"/>
            <a:ext cx="5992036" cy="5992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13.jpeg" descr="IMG_1513.jpeg">
            <a:extLst>
              <a:ext uri="{FF2B5EF4-FFF2-40B4-BE49-F238E27FC236}">
                <a16:creationId xmlns:a16="http://schemas.microsoft.com/office/drawing/2014/main" id="{BDAB36B1-8132-BCC1-88FD-BAFDFC248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874" y="842970"/>
            <a:ext cx="5992036" cy="59920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047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9C59B-03B5-64F7-C9DB-597DA25E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Türme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5B8D9-F6FB-8874-89B3-D5FABADAF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93495" cy="4351338"/>
          </a:xfrm>
        </p:spPr>
        <p:txBody>
          <a:bodyPr>
            <a:normAutofit/>
          </a:bodyPr>
          <a:lstStyle/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b="1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de-DE" sz="2400" b="0" dirty="0">
              <a:latin typeface="Calibri" panose="020F0502020204030204" pitchFamily="34" charset="0"/>
            </a:endParaRP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>
                <a:latin typeface="Calibri" panose="020F0502020204030204" pitchFamily="34" charset="0"/>
              </a:rPr>
              <a:t>Turm der Bahnhofstraße (Schwarzer Bär):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>
                <a:latin typeface="Calibri" panose="020F0502020204030204" pitchFamily="34" charset="0"/>
              </a:rPr>
              <a:t>Bauwerk der Stadtmauer (abgerissen).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>
                <a:latin typeface="Calibri" panose="020F0502020204030204" pitchFamily="34" charset="0"/>
              </a:rPr>
              <a:t>Diente als Gefängnisturm.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de-DE" sz="2400" dirty="0">
              <a:latin typeface="Calibri" panose="020F0502020204030204" pitchFamily="34" charset="0"/>
            </a:endParaRP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>
                <a:latin typeface="Calibri" panose="020F0502020204030204" pitchFamily="34" charset="0"/>
              </a:rPr>
              <a:t>Heute eines der bekanntesten mittelalterlichen Bauwerke der Stadt neben dem Alten Rathaus, der St. Marien Kirche,…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de-DE" sz="2400" dirty="0">
              <a:latin typeface="Calibri" panose="020F0502020204030204" pitchFamily="34" charset="0"/>
            </a:endParaRP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>
                <a:latin typeface="Calibri" panose="020F0502020204030204" pitchFamily="34" charset="0"/>
              </a:rPr>
              <a:t>ehemals 9 große und 11 kleine Türme</a:t>
            </a:r>
          </a:p>
          <a:p>
            <a:endParaRPr lang="de-DE" sz="2400" dirty="0">
              <a:latin typeface="Calibri" panose="020F0502020204030204" pitchFamily="34" charset="0"/>
            </a:endParaRPr>
          </a:p>
        </p:txBody>
      </p:sp>
      <p:pic>
        <p:nvPicPr>
          <p:cNvPr id="5" name="IMG_1514.jpeg" descr="IMG_1514.jpeg">
            <a:extLst>
              <a:ext uri="{FF2B5EF4-FFF2-40B4-BE49-F238E27FC236}">
                <a16:creationId xmlns:a16="http://schemas.microsoft.com/office/drawing/2014/main" id="{DB994E46-5DEA-D8EB-7785-F762549C3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95" y="1825625"/>
            <a:ext cx="2911441" cy="4351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E076A3F-D18E-A620-B6B8-5ADF02162537}"/>
              </a:ext>
            </a:extLst>
          </p:cNvPr>
          <p:cNvSpPr txBox="1"/>
          <p:nvPr/>
        </p:nvSpPr>
        <p:spPr>
          <a:xfrm>
            <a:off x="8631695" y="6176963"/>
            <a:ext cx="2911441" cy="411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</a:rPr>
              <a:t>Quelle: 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www.uelzer-bier.de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/html/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stadtmauer.html</a:t>
            </a:r>
            <a:r>
              <a:rPr lang="de-DE" sz="1000" dirty="0">
                <a:latin typeface="Calibri" panose="020F0502020204030204" pitchFamily="34" charset="0"/>
              </a:rPr>
              <a:t>; 05.06.2025</a:t>
            </a:r>
          </a:p>
        </p:txBody>
      </p:sp>
    </p:spTree>
    <p:extLst>
      <p:ext uri="{BB962C8B-B14F-4D97-AF65-F5344CB8AC3E}">
        <p14:creationId xmlns:p14="http://schemas.microsoft.com/office/powerpoint/2010/main" val="95364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8FBF2-8206-9B00-BCF8-CC9CF798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B66201-5B81-3A97-9DCF-0CD8909A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57902" cy="4351338"/>
          </a:xfrm>
        </p:spPr>
        <p:txBody>
          <a:bodyPr>
            <a:normAutofit/>
          </a:bodyPr>
          <a:lstStyle/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 err="1">
                <a:latin typeface="Calibri" panose="020F0502020204030204" pitchFamily="34" charset="0"/>
              </a:rPr>
              <a:t>Lüneburgertor</a:t>
            </a:r>
            <a:endParaRPr lang="de-DE" sz="2400" dirty="0">
              <a:latin typeface="Calibri" panose="020F0502020204030204" pitchFamily="34" charset="0"/>
            </a:endParaRP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 err="1">
                <a:latin typeface="Calibri" panose="020F0502020204030204" pitchFamily="34" charset="0"/>
              </a:rPr>
              <a:t>Gudestor</a:t>
            </a:r>
            <a:endParaRPr lang="de-DE" sz="2400" dirty="0">
              <a:latin typeface="Calibri" panose="020F0502020204030204" pitchFamily="34" charset="0"/>
            </a:endParaRP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 err="1">
                <a:latin typeface="Calibri" panose="020F0502020204030204" pitchFamily="34" charset="0"/>
              </a:rPr>
              <a:t>Veerßer</a:t>
            </a:r>
            <a:r>
              <a:rPr lang="de-DE" sz="2400" dirty="0">
                <a:latin typeface="Calibri" panose="020F0502020204030204" pitchFamily="34" charset="0"/>
              </a:rPr>
              <a:t> Tor</a:t>
            </a:r>
          </a:p>
          <a:p>
            <a:pPr defTabSz="12700">
              <a:lnSpc>
                <a:spcPts val="3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400" spc="0" baseline="1176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de-DE" sz="2400" dirty="0">
                <a:latin typeface="Calibri" panose="020F0502020204030204" pitchFamily="34" charset="0"/>
              </a:rPr>
              <a:t>Kleines </a:t>
            </a:r>
            <a:r>
              <a:rPr lang="de-DE" sz="2400" dirty="0" err="1">
                <a:latin typeface="Calibri" panose="020F0502020204030204" pitchFamily="34" charset="0"/>
              </a:rPr>
              <a:t>Mühlentor</a:t>
            </a:r>
            <a:endParaRPr lang="de-DE" sz="2400" dirty="0">
              <a:latin typeface="Calibri" panose="020F0502020204030204" pitchFamily="34" charset="0"/>
            </a:endParaRPr>
          </a:p>
        </p:txBody>
      </p:sp>
      <p:pic>
        <p:nvPicPr>
          <p:cNvPr id="5" name="IMG_1516.jpeg" descr="IMG_1516.jpeg">
            <a:extLst>
              <a:ext uri="{FF2B5EF4-FFF2-40B4-BE49-F238E27FC236}">
                <a16:creationId xmlns:a16="http://schemas.microsoft.com/office/drawing/2014/main" id="{2CA6B818-4D73-145E-BA92-3A4C729C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304" y="1157804"/>
            <a:ext cx="6692211" cy="50191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B8B09C-D01B-30C7-4453-F50A60D815B2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57B869-1AF6-4389-8DE8-B8AFDCEABCD1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0BA9F0-C300-9759-5598-72921B595CEB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0004CF-354E-27FA-569A-9C0AE1176B78}"/>
              </a:ext>
            </a:extLst>
          </p:cNvPr>
          <p:cNvSpPr txBox="1"/>
          <p:nvPr/>
        </p:nvSpPr>
        <p:spPr>
          <a:xfrm>
            <a:off x="4598304" y="6160616"/>
            <a:ext cx="6097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</a:rPr>
              <a:t>Quelle: 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www.suderburg-damals.de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/html/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uelzen.html</a:t>
            </a:r>
            <a:r>
              <a:rPr lang="de-DE" sz="1000" dirty="0">
                <a:latin typeface="Calibri" panose="020F0502020204030204" pitchFamily="34" charset="0"/>
              </a:rPr>
              <a:t>; 05.06.2025</a:t>
            </a:r>
          </a:p>
        </p:txBody>
      </p:sp>
    </p:spTree>
    <p:extLst>
      <p:ext uri="{BB962C8B-B14F-4D97-AF65-F5344CB8AC3E}">
        <p14:creationId xmlns:p14="http://schemas.microsoft.com/office/powerpoint/2010/main" val="142548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97CB6-2E05-985D-CCF3-B4C26DC1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6F71C6-73EA-ADCF-FB14-7524E6E2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322" y="1825625"/>
            <a:ext cx="3884478" cy="4351338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" panose="020F0502020204030204" pitchFamily="34" charset="0"/>
              </a:rPr>
              <a:t>Ab dem 18. und 19. Jahrhundert wurde ein Großteil der Mauer abgetragen, um Platz für Stadtwachstum zu schaffen</a:t>
            </a:r>
          </a:p>
          <a:p>
            <a:r>
              <a:rPr lang="de-DE" sz="2400" dirty="0">
                <a:latin typeface="Calibri" panose="020F0502020204030204" pitchFamily="34" charset="0"/>
              </a:rPr>
              <a:t>Die Stadtmauer verlor ihre militärische </a:t>
            </a:r>
            <a:r>
              <a:rPr lang="de-DE" sz="2400" dirty="0" err="1">
                <a:latin typeface="Calibri" panose="020F0502020204030204" pitchFamily="34" charset="0"/>
              </a:rPr>
              <a:t>Bedetung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>
                <a:latin typeface="Calibri" panose="020F0502020204030204" pitchFamily="34" charset="0"/>
              </a:rPr>
              <a:t>Heutige Bezeichnung „Stadtbefestigung“</a:t>
            </a:r>
          </a:p>
          <a:p>
            <a:r>
              <a:rPr lang="de-DE" sz="2400" dirty="0">
                <a:latin typeface="Calibri" panose="020F0502020204030204" pitchFamily="34" charset="0"/>
              </a:rPr>
              <a:t>Nur Teile der Mauer sind noch erhalten</a:t>
            </a:r>
          </a:p>
        </p:txBody>
      </p:sp>
      <p:pic>
        <p:nvPicPr>
          <p:cNvPr id="5" name="IMG_1517.jpeg" descr="IMG_1517.jpeg">
            <a:extLst>
              <a:ext uri="{FF2B5EF4-FFF2-40B4-BE49-F238E27FC236}">
                <a16:creationId xmlns:a16="http://schemas.microsoft.com/office/drawing/2014/main" id="{A63620DD-AB19-F8F3-2AAE-3BC70345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42" y="1690688"/>
            <a:ext cx="6968336" cy="435133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0CE5C4-175A-4B4C-7B61-0E83D78954A6}"/>
              </a:ext>
            </a:extLst>
          </p:cNvPr>
          <p:cNvSpPr txBox="1"/>
          <p:nvPr/>
        </p:nvSpPr>
        <p:spPr>
          <a:xfrm>
            <a:off x="294342" y="6042027"/>
            <a:ext cx="6097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</a:rPr>
              <a:t>Quelle: 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uelzener-presse.de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/2025/05/27/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sanierung-der-uelzener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-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stadtmauer-startet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/</a:t>
            </a:r>
            <a:r>
              <a:rPr lang="de-DE" sz="1000" dirty="0">
                <a:latin typeface="Calibri" panose="020F0502020204030204" pitchFamily="34" charset="0"/>
              </a:rPr>
              <a:t>; 05.06.2025</a:t>
            </a:r>
          </a:p>
        </p:txBody>
      </p:sp>
    </p:spTree>
    <p:extLst>
      <p:ext uri="{BB962C8B-B14F-4D97-AF65-F5344CB8AC3E}">
        <p14:creationId xmlns:p14="http://schemas.microsoft.com/office/powerpoint/2010/main" val="255760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99F8A-833C-2859-F07C-EAF8BFB0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Infotafel an dem Abschnitt „Turmstraße“</a:t>
            </a:r>
          </a:p>
        </p:txBody>
      </p:sp>
      <p:pic>
        <p:nvPicPr>
          <p:cNvPr id="5" name="IMG_4896.heic" descr="IMG_4896.heic">
            <a:extLst>
              <a:ext uri="{FF2B5EF4-FFF2-40B4-BE49-F238E27FC236}">
                <a16:creationId xmlns:a16="http://schemas.microsoft.com/office/drawing/2014/main" id="{5AEA358D-3FF1-4060-ED5B-F46D2492C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3" t="23382" r="8075" b="27353"/>
          <a:stretch>
            <a:fillRect/>
          </a:stretch>
        </p:blipFill>
        <p:spPr>
          <a:xfrm>
            <a:off x="3001595" y="1354855"/>
            <a:ext cx="6188809" cy="482579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5EEBB88-3883-020B-212D-470137B4806C}"/>
              </a:ext>
            </a:extLst>
          </p:cNvPr>
          <p:cNvSpPr txBox="1"/>
          <p:nvPr/>
        </p:nvSpPr>
        <p:spPr>
          <a:xfrm>
            <a:off x="3001595" y="612354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>
                <a:latin typeface="Calibri" panose="020F0502020204030204" pitchFamily="34" charset="0"/>
              </a:rPr>
              <a:t>Quelle: Privat</a:t>
            </a:r>
          </a:p>
        </p:txBody>
      </p:sp>
    </p:spTree>
    <p:extLst>
      <p:ext uri="{BB962C8B-B14F-4D97-AF65-F5344CB8AC3E}">
        <p14:creationId xmlns:p14="http://schemas.microsoft.com/office/powerpoint/2010/main" val="91789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3DCCB-1B65-2A71-E90B-6BFC3879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Modell: Uelzen im Mittelalter und ihrer Mauer</a:t>
            </a:r>
          </a:p>
        </p:txBody>
      </p:sp>
      <p:pic>
        <p:nvPicPr>
          <p:cNvPr id="4" name="IMG_1518.jpeg" descr="IMG_1518.jpeg">
            <a:extLst>
              <a:ext uri="{FF2B5EF4-FFF2-40B4-BE49-F238E27FC236}">
                <a16:creationId xmlns:a16="http://schemas.microsoft.com/office/drawing/2014/main" id="{4CB6FEB0-A405-2AD4-29CA-FED90A925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08" y="1532474"/>
            <a:ext cx="6595783" cy="49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CB09A55-FA54-C0D6-C92A-D8C963125B8A}"/>
              </a:ext>
            </a:extLst>
          </p:cNvPr>
          <p:cNvSpPr txBox="1"/>
          <p:nvPr/>
        </p:nvSpPr>
        <p:spPr>
          <a:xfrm>
            <a:off x="2798108" y="6492875"/>
            <a:ext cx="6097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</a:rPr>
              <a:t>Quelle: 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www.suderburg-damals.de</a:t>
            </a:r>
            <a:r>
              <a:rPr lang="de-DE" sz="1000" dirty="0">
                <a:latin typeface="Calibri" panose="020F0502020204030204" pitchFamily="34" charset="0"/>
                <a:hlinkClick r:id="rId3"/>
              </a:rPr>
              <a:t>/html/</a:t>
            </a:r>
            <a:r>
              <a:rPr lang="de-DE" sz="1000" dirty="0" err="1">
                <a:latin typeface="Calibri" panose="020F0502020204030204" pitchFamily="34" charset="0"/>
                <a:hlinkClick r:id="rId3"/>
              </a:rPr>
              <a:t>uelzen.html</a:t>
            </a:r>
            <a:r>
              <a:rPr lang="de-DE" sz="1000" dirty="0">
                <a:latin typeface="Calibri" panose="020F0502020204030204" pitchFamily="34" charset="0"/>
              </a:rPr>
              <a:t>; 05.06.2025</a:t>
            </a:r>
          </a:p>
        </p:txBody>
      </p:sp>
    </p:spTree>
    <p:extLst>
      <p:ext uri="{BB962C8B-B14F-4D97-AF65-F5344CB8AC3E}">
        <p14:creationId xmlns:p14="http://schemas.microsoft.com/office/powerpoint/2010/main" val="354191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E98F7-7F1C-6F7A-46CC-7108457A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Quellen: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2B870CB-0934-D39B-28E4-776354F63192}"/>
              </a:ext>
            </a:extLst>
          </p:cNvPr>
          <p:cNvSpPr>
            <a:spLocks noGrp="1"/>
          </p:cNvSpPr>
          <p:nvPr/>
        </p:nvSpPr>
        <p:spPr>
          <a:xfrm>
            <a:off x="838199" y="1690688"/>
            <a:ext cx="106169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de-DE" sz="2400" dirty="0" err="1">
                <a:latin typeface="Calibri" panose="020F0502020204030204" pitchFamily="34" charset="0"/>
                <a:hlinkClick r:id="rId2"/>
              </a:rPr>
              <a:t>www.uelzer-bier.de</a:t>
            </a:r>
            <a:r>
              <a:rPr lang="de-DE" sz="2400" dirty="0">
                <a:latin typeface="Calibri" panose="020F0502020204030204" pitchFamily="34" charset="0"/>
                <a:hlinkClick r:id="rId2"/>
              </a:rPr>
              <a:t>/html/</a:t>
            </a:r>
            <a:r>
              <a:rPr lang="de-DE" sz="2400" dirty="0" err="1">
                <a:latin typeface="Calibri" panose="020F0502020204030204" pitchFamily="34" charset="0"/>
                <a:hlinkClick r:id="rId2"/>
              </a:rPr>
              <a:t>stadtmauer.html</a:t>
            </a:r>
            <a:r>
              <a:rPr lang="de-DE" sz="2400" dirty="0">
                <a:latin typeface="Calibri" panose="020F0502020204030204" pitchFamily="34" charset="0"/>
              </a:rPr>
              <a:t>; 05.06.025</a:t>
            </a:r>
          </a:p>
          <a:p>
            <a:r>
              <a:rPr lang="de-DE" sz="2400" dirty="0">
                <a:latin typeface="Calibri" panose="020F0502020204030204" pitchFamily="34" charset="0"/>
                <a:hlinkClick r:id="rId3"/>
              </a:rPr>
              <a:t>https://uelzener-presse.de/2025/05/27/</a:t>
            </a:r>
            <a:r>
              <a:rPr lang="de-DE" sz="2400" dirty="0" err="1">
                <a:latin typeface="Calibri" panose="020F0502020204030204" pitchFamily="34" charset="0"/>
                <a:hlinkClick r:id="rId3"/>
              </a:rPr>
              <a:t>sanierung-der-uelzener</a:t>
            </a:r>
            <a:r>
              <a:rPr lang="de-DE" sz="2400" dirty="0">
                <a:latin typeface="Calibri" panose="020F0502020204030204" pitchFamily="34" charset="0"/>
                <a:hlinkClick r:id="rId3"/>
              </a:rPr>
              <a:t>-</a:t>
            </a:r>
            <a:r>
              <a:rPr lang="de-DE" sz="2400" dirty="0" err="1">
                <a:latin typeface="Calibri" panose="020F0502020204030204" pitchFamily="34" charset="0"/>
                <a:hlinkClick r:id="rId3"/>
              </a:rPr>
              <a:t>stadtmauer-startet</a:t>
            </a:r>
            <a:r>
              <a:rPr lang="de-DE" sz="2400" dirty="0">
                <a:latin typeface="Calibri" panose="020F0502020204030204" pitchFamily="34" charset="0"/>
                <a:hlinkClick r:id="rId3"/>
              </a:rPr>
              <a:t>/</a:t>
            </a:r>
            <a:r>
              <a:rPr lang="de-DE" sz="2400" dirty="0">
                <a:latin typeface="Calibri" panose="020F0502020204030204" pitchFamily="34" charset="0"/>
              </a:rPr>
              <a:t>; 05.06.2025</a:t>
            </a:r>
          </a:p>
          <a:p>
            <a:r>
              <a:rPr lang="de-DE" sz="2400" dirty="0">
                <a:latin typeface="Calibri" panose="020F0502020204030204" pitchFamily="34" charset="0"/>
                <a:hlinkClick r:id="rId4"/>
              </a:rPr>
              <a:t>https://www.suderburg-damals.de/html/uelzen.html</a:t>
            </a:r>
            <a:r>
              <a:rPr lang="de-DE" sz="2400" dirty="0">
                <a:latin typeface="Calibri" panose="020F0502020204030204" pitchFamily="34" charset="0"/>
              </a:rPr>
              <a:t>; 05.06.2025</a:t>
            </a:r>
          </a:p>
          <a:p>
            <a:r>
              <a:rPr lang="de-DE" sz="2400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de-DE" sz="2400" dirty="0" err="1">
                <a:latin typeface="Calibri" panose="020F0502020204030204" pitchFamily="34" charset="0"/>
                <a:hlinkClick r:id="rId5"/>
              </a:rPr>
              <a:t>www.heideregion</a:t>
            </a:r>
            <a:r>
              <a:rPr lang="de-DE" sz="2400" dirty="0">
                <a:latin typeface="Calibri" panose="020F0502020204030204" pitchFamily="34" charset="0"/>
                <a:hlinkClick r:id="rId5"/>
              </a:rPr>
              <a:t>-uelzen.de/</a:t>
            </a:r>
            <a:r>
              <a:rPr lang="de-DE" sz="2400" dirty="0" err="1">
                <a:latin typeface="Calibri" panose="020F0502020204030204" pitchFamily="34" charset="0"/>
                <a:hlinkClick r:id="rId5"/>
              </a:rPr>
              <a:t>detail</a:t>
            </a:r>
            <a:r>
              <a:rPr lang="de-DE" sz="2400" dirty="0">
                <a:latin typeface="Calibri" panose="020F0502020204030204" pitchFamily="34" charset="0"/>
                <a:hlinkClick r:id="rId5"/>
              </a:rPr>
              <a:t>/id=65687979500571342e9e669c</a:t>
            </a:r>
            <a:r>
              <a:rPr lang="de-DE" sz="2400" dirty="0">
                <a:latin typeface="Calibri" panose="020F0502020204030204" pitchFamily="34" charset="0"/>
              </a:rPr>
              <a:t>; 05.06.2025</a:t>
            </a:r>
          </a:p>
        </p:txBody>
      </p:sp>
    </p:spTree>
    <p:extLst>
      <p:ext uri="{BB962C8B-B14F-4D97-AF65-F5344CB8AC3E}">
        <p14:creationId xmlns:p14="http://schemas.microsoft.com/office/powerpoint/2010/main" val="271372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8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</vt:lpstr>
      <vt:lpstr>Stadtmauer Uelzens</vt:lpstr>
      <vt:lpstr>Grunddaten</vt:lpstr>
      <vt:lpstr>Türme</vt:lpstr>
      <vt:lpstr>Tore</vt:lpstr>
      <vt:lpstr>Veränderung</vt:lpstr>
      <vt:lpstr>Infotafel an dem Abschnitt „Turmstraße“</vt:lpstr>
      <vt:lpstr>Modell: Uelzen im Mittelalter und ihrer Mauer</vt:lpstr>
      <vt:lpstr>Quellen: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 Paleschke</dc:creator>
  <cp:lastModifiedBy>Tim Paleschke</cp:lastModifiedBy>
  <cp:revision>10</cp:revision>
  <dcterms:created xsi:type="dcterms:W3CDTF">2025-06-04T07:47:36Z</dcterms:created>
  <dcterms:modified xsi:type="dcterms:W3CDTF">2025-06-05T07:26:24Z</dcterms:modified>
</cp:coreProperties>
</file>